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16"/>
  </p:notesMasterIdLst>
  <p:handoutMasterIdLst>
    <p:handoutMasterId r:id="rId17"/>
  </p:handoutMasterIdLst>
  <p:sldIdLst>
    <p:sldId id="331" r:id="rId2"/>
    <p:sldId id="369" r:id="rId3"/>
    <p:sldId id="370" r:id="rId4"/>
    <p:sldId id="371" r:id="rId5"/>
    <p:sldId id="330" r:id="rId6"/>
    <p:sldId id="364" r:id="rId7"/>
    <p:sldId id="335" r:id="rId8"/>
    <p:sldId id="345" r:id="rId9"/>
    <p:sldId id="342" r:id="rId10"/>
    <p:sldId id="360" r:id="rId11"/>
    <p:sldId id="367" r:id="rId12"/>
    <p:sldId id="368" r:id="rId13"/>
    <p:sldId id="362" r:id="rId14"/>
    <p:sldId id="372" r:id="rId15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OUVERNEMENT" id="{0B896E98-F45E-4768-8620-EDDF394BE181}">
          <p14:sldIdLst>
            <p14:sldId id="331"/>
            <p14:sldId id="369"/>
            <p14:sldId id="370"/>
            <p14:sldId id="371"/>
            <p14:sldId id="330"/>
            <p14:sldId id="364"/>
            <p14:sldId id="335"/>
            <p14:sldId id="345"/>
            <p14:sldId id="342"/>
            <p14:sldId id="360"/>
            <p14:sldId id="367"/>
            <p14:sldId id="368"/>
            <p14:sldId id="362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howGuides="1">
      <p:cViewPr varScale="1">
        <p:scale>
          <a:sx n="146" d="100"/>
          <a:sy n="146" d="100"/>
        </p:scale>
        <p:origin x="378" y="120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lkhouri-abdall-adc\AppData\Local\Microsoft\Windows\INetCache\Content.Outlook\3UGTLEN9\cas%20types%20boulangeries%20energi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'cas 6 - calculs'!$A$21:$A$24</c:f>
              <c:strCache>
                <c:ptCount val="4"/>
                <c:pt idx="0">
                  <c:v>Facture 2021</c:v>
                </c:pt>
                <c:pt idx="1">
                  <c:v>Facture 2023 avant aide</c:v>
                </c:pt>
                <c:pt idx="2">
                  <c:v>Facture 2023 après amortisseur</c:v>
                </c:pt>
                <c:pt idx="3">
                  <c:v>Facture 2023 après guichet</c:v>
                </c:pt>
              </c:strCache>
            </c:strRef>
          </c:cat>
          <c:val>
            <c:numRef>
              <c:f>'cas 6 - calculs'!$B$21:$B$24</c:f>
              <c:numCache>
                <c:formatCode>#\ ##0.00\ "€"</c:formatCode>
                <c:ptCount val="4"/>
                <c:pt idx="0">
                  <c:v>12605.773160000001</c:v>
                </c:pt>
                <c:pt idx="1">
                  <c:v>35530.43995</c:v>
                </c:pt>
                <c:pt idx="2">
                  <c:v>30116.309975</c:v>
                </c:pt>
                <c:pt idx="3">
                  <c:v>28618.716876500002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1-495C-BA11-3B134B1F6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2814256"/>
        <c:axId val="672816608"/>
      </c:barChart>
      <c:catAx>
        <c:axId val="67281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72816608"/>
        <c:crosses val="autoZero"/>
        <c:auto val="1"/>
        <c:lblAlgn val="ctr"/>
        <c:lblOffset val="100"/>
        <c:noMultiLvlLbl val="0"/>
      </c:catAx>
      <c:valAx>
        <c:axId val="67281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\ &quot;€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7281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3B9FC-948D-41F7-94A8-4C6E9CF2489E}" type="doc">
      <dgm:prSet loTypeId="urn:microsoft.com/office/officeart/2005/8/layout/hProcess11" loCatId="process" qsTypeId="urn:microsoft.com/office/officeart/2005/8/quickstyle/simple1" qsCatId="simple" csTypeId="urn:microsoft.com/office/officeart/2005/8/colors/accent0_2" csCatId="mainScheme" phldr="1"/>
      <dgm:spPr/>
    </dgm:pt>
    <dgm:pt modelId="{98D55886-ABF5-4F78-9B60-9EA33FC58016}">
      <dgm:prSet phldrT="[Texte]" custT="1"/>
      <dgm:spPr/>
      <dgm:t>
        <a:bodyPr/>
        <a:lstStyle/>
        <a:p>
          <a:r>
            <a:rPr lang="fr-FR" sz="900" dirty="0"/>
            <a:t>16 mars 2022 : </a:t>
          </a:r>
          <a:r>
            <a:rPr lang="fr-FR" sz="900" b="1" dirty="0"/>
            <a:t>Annonce d’une aide ciblée sur les énergo-intensifs </a:t>
          </a:r>
          <a:r>
            <a:rPr lang="fr-FR" sz="900" b="0" dirty="0"/>
            <a:t>dans le Plan de Résilience</a:t>
          </a:r>
        </a:p>
      </dgm:t>
    </dgm:pt>
    <dgm:pt modelId="{082A4663-4F2C-4444-BCB3-59C112946B5C}" type="parTrans" cxnId="{270EF0B9-4BE5-41A9-BC3E-DC797674CB2C}">
      <dgm:prSet/>
      <dgm:spPr/>
      <dgm:t>
        <a:bodyPr/>
        <a:lstStyle/>
        <a:p>
          <a:endParaRPr lang="fr-FR" sz="2000"/>
        </a:p>
      </dgm:t>
    </dgm:pt>
    <dgm:pt modelId="{B9D5155C-3706-421F-82BF-5158035D8BB9}" type="sibTrans" cxnId="{270EF0B9-4BE5-41A9-BC3E-DC797674CB2C}">
      <dgm:prSet/>
      <dgm:spPr/>
      <dgm:t>
        <a:bodyPr/>
        <a:lstStyle/>
        <a:p>
          <a:endParaRPr lang="fr-FR" sz="2000"/>
        </a:p>
      </dgm:t>
    </dgm:pt>
    <dgm:pt modelId="{BA3BB344-3916-497E-92F5-F037B520DA30}">
      <dgm:prSet custT="1"/>
      <dgm:spPr/>
      <dgm:t>
        <a:bodyPr/>
        <a:lstStyle/>
        <a:p>
          <a:r>
            <a:rPr lang="fr-FR" sz="900" dirty="0"/>
            <a:t>4 juillet : </a:t>
          </a:r>
          <a:r>
            <a:rPr lang="fr-FR" sz="900" b="1" dirty="0"/>
            <a:t>Ouverture du guichet </a:t>
          </a:r>
          <a:r>
            <a:rPr lang="fr-FR" sz="900" dirty="0"/>
            <a:t>d’aide sur impots.gouv.fr</a:t>
          </a:r>
        </a:p>
      </dgm:t>
    </dgm:pt>
    <dgm:pt modelId="{1ED6840A-A77C-43BF-B177-65F7ECCD9B4F}" type="parTrans" cxnId="{7E76C333-445F-4923-B468-F645D4D30BDF}">
      <dgm:prSet/>
      <dgm:spPr/>
      <dgm:t>
        <a:bodyPr/>
        <a:lstStyle/>
        <a:p>
          <a:endParaRPr lang="fr-FR" sz="2000"/>
        </a:p>
      </dgm:t>
    </dgm:pt>
    <dgm:pt modelId="{3E21535D-C072-4B2B-9D41-21E70342325A}" type="sibTrans" cxnId="{7E76C333-445F-4923-B468-F645D4D30BDF}">
      <dgm:prSet/>
      <dgm:spPr/>
      <dgm:t>
        <a:bodyPr/>
        <a:lstStyle/>
        <a:p>
          <a:endParaRPr lang="fr-FR" sz="2000"/>
        </a:p>
      </dgm:t>
    </dgm:pt>
    <dgm:pt modelId="{3ECEA430-3AAF-4777-BDF5-9649A9D4C27B}">
      <dgm:prSet custT="1"/>
      <dgm:spPr/>
      <dgm:t>
        <a:bodyPr/>
        <a:lstStyle/>
        <a:p>
          <a:r>
            <a:rPr lang="fr-FR" sz="900" dirty="0"/>
            <a:t>1er octobre : </a:t>
          </a:r>
          <a:r>
            <a:rPr lang="fr-FR" sz="900" b="1" dirty="0"/>
            <a:t>Première simplification </a:t>
          </a:r>
          <a:r>
            <a:rPr lang="fr-FR" sz="900" dirty="0"/>
            <a:t>du dispositif et </a:t>
          </a:r>
          <a:r>
            <a:rPr lang="fr-FR" sz="900" b="1" dirty="0"/>
            <a:t>prolongation à fin 2022</a:t>
          </a:r>
        </a:p>
      </dgm:t>
    </dgm:pt>
    <dgm:pt modelId="{7E2E68DE-7702-42B2-830C-7BAE440316D9}" type="parTrans" cxnId="{333F7D55-930A-447E-871E-6617FF2D6913}">
      <dgm:prSet/>
      <dgm:spPr/>
      <dgm:t>
        <a:bodyPr/>
        <a:lstStyle/>
        <a:p>
          <a:endParaRPr lang="fr-FR" sz="2000"/>
        </a:p>
      </dgm:t>
    </dgm:pt>
    <dgm:pt modelId="{CDDE1AEB-54D7-4C28-BA06-36CC2E4F2977}" type="sibTrans" cxnId="{333F7D55-930A-447E-871E-6617FF2D6913}">
      <dgm:prSet/>
      <dgm:spPr/>
      <dgm:t>
        <a:bodyPr/>
        <a:lstStyle/>
        <a:p>
          <a:endParaRPr lang="fr-FR" sz="2000"/>
        </a:p>
      </dgm:t>
    </dgm:pt>
    <dgm:pt modelId="{30C619AE-6494-4851-9A9C-60F9919E239C}">
      <dgm:prSet custT="1"/>
      <dgm:spPr/>
      <dgm:t>
        <a:bodyPr/>
        <a:lstStyle/>
        <a:p>
          <a:r>
            <a:rPr lang="fr-FR" sz="900" dirty="0"/>
            <a:t>28 octobre : </a:t>
          </a:r>
          <a:r>
            <a:rPr lang="fr-FR" sz="900" b="1" dirty="0"/>
            <a:t>Assouplissement de l’encadrement européen négocié par la France</a:t>
          </a:r>
        </a:p>
      </dgm:t>
    </dgm:pt>
    <dgm:pt modelId="{CFFE0FDC-9CF3-447F-A094-81BBC126B029}" type="parTrans" cxnId="{BB099EDD-C7E5-4BFB-A9C2-AC80E8057D28}">
      <dgm:prSet/>
      <dgm:spPr/>
      <dgm:t>
        <a:bodyPr/>
        <a:lstStyle/>
        <a:p>
          <a:endParaRPr lang="fr-FR" sz="2000"/>
        </a:p>
      </dgm:t>
    </dgm:pt>
    <dgm:pt modelId="{F2F67BAF-C2A5-4937-834F-AA6CED9A1CC7}" type="sibTrans" cxnId="{BB099EDD-C7E5-4BFB-A9C2-AC80E8057D28}">
      <dgm:prSet/>
      <dgm:spPr/>
      <dgm:t>
        <a:bodyPr/>
        <a:lstStyle/>
        <a:p>
          <a:endParaRPr lang="fr-FR" sz="2000"/>
        </a:p>
      </dgm:t>
    </dgm:pt>
    <dgm:pt modelId="{B08D8593-8FF9-473C-8ABE-6ED8534E8A65}">
      <dgm:prSet custT="1"/>
      <dgm:spPr/>
      <dgm:t>
        <a:bodyPr/>
        <a:lstStyle/>
        <a:p>
          <a:r>
            <a:rPr lang="fr-FR" sz="900" b="1" dirty="0">
              <a:solidFill>
                <a:srgbClr val="FF0000"/>
              </a:solidFill>
            </a:rPr>
            <a:t>Novembre : prolongation, renforcement et simplification du dispositif</a:t>
          </a:r>
        </a:p>
      </dgm:t>
    </dgm:pt>
    <dgm:pt modelId="{0A20054A-C733-4144-8FE6-F9DBEF50DEEC}" type="parTrans" cxnId="{CC2C5085-17CC-42D2-8704-D2C0026B74BA}">
      <dgm:prSet/>
      <dgm:spPr/>
      <dgm:t>
        <a:bodyPr/>
        <a:lstStyle/>
        <a:p>
          <a:endParaRPr lang="fr-FR" sz="2000"/>
        </a:p>
      </dgm:t>
    </dgm:pt>
    <dgm:pt modelId="{7BD3B6C1-843C-4AAD-B914-11D88AE45164}" type="sibTrans" cxnId="{CC2C5085-17CC-42D2-8704-D2C0026B74BA}">
      <dgm:prSet/>
      <dgm:spPr/>
      <dgm:t>
        <a:bodyPr/>
        <a:lstStyle/>
        <a:p>
          <a:endParaRPr lang="fr-FR" sz="2000"/>
        </a:p>
      </dgm:t>
    </dgm:pt>
    <dgm:pt modelId="{73109EBF-79CE-4512-8550-11668077C936}" type="pres">
      <dgm:prSet presAssocID="{C043B9FC-948D-41F7-94A8-4C6E9CF2489E}" presName="Name0" presStyleCnt="0">
        <dgm:presLayoutVars>
          <dgm:dir/>
          <dgm:resizeHandles val="exact"/>
        </dgm:presLayoutVars>
      </dgm:prSet>
      <dgm:spPr/>
    </dgm:pt>
    <dgm:pt modelId="{F0D8B10F-5EB9-48A4-8791-3947342308B3}" type="pres">
      <dgm:prSet presAssocID="{C043B9FC-948D-41F7-94A8-4C6E9CF2489E}" presName="arrow" presStyleLbl="bgShp" presStyleIdx="0" presStyleCnt="1"/>
      <dgm:spPr/>
    </dgm:pt>
    <dgm:pt modelId="{9A82ACA3-3F7C-4A64-9DB6-61DDABA999DA}" type="pres">
      <dgm:prSet presAssocID="{C043B9FC-948D-41F7-94A8-4C6E9CF2489E}" presName="points" presStyleCnt="0"/>
      <dgm:spPr/>
    </dgm:pt>
    <dgm:pt modelId="{E1050992-1657-4FD9-828B-32EE43E78211}" type="pres">
      <dgm:prSet presAssocID="{98D55886-ABF5-4F78-9B60-9EA33FC58016}" presName="compositeA" presStyleCnt="0"/>
      <dgm:spPr/>
    </dgm:pt>
    <dgm:pt modelId="{38A49283-FBB2-4BEF-95C3-E004D82E528B}" type="pres">
      <dgm:prSet presAssocID="{98D55886-ABF5-4F78-9B60-9EA33FC58016}" presName="textA" presStyleLbl="revTx" presStyleIdx="0" presStyleCnt="5">
        <dgm:presLayoutVars>
          <dgm:bulletEnabled val="1"/>
        </dgm:presLayoutVars>
      </dgm:prSet>
      <dgm:spPr/>
    </dgm:pt>
    <dgm:pt modelId="{DDA81DDF-5224-4607-B8F3-CED3637A1EF4}" type="pres">
      <dgm:prSet presAssocID="{98D55886-ABF5-4F78-9B60-9EA33FC58016}" presName="circleA" presStyleLbl="node1" presStyleIdx="0" presStyleCnt="5"/>
      <dgm:spPr/>
    </dgm:pt>
    <dgm:pt modelId="{CC886072-1BB2-4A35-9F20-13189A0B1F23}" type="pres">
      <dgm:prSet presAssocID="{98D55886-ABF5-4F78-9B60-9EA33FC58016}" presName="spaceA" presStyleCnt="0"/>
      <dgm:spPr/>
    </dgm:pt>
    <dgm:pt modelId="{57B493F1-41EB-46D2-AA8A-EDD883BFFFD0}" type="pres">
      <dgm:prSet presAssocID="{B9D5155C-3706-421F-82BF-5158035D8BB9}" presName="space" presStyleCnt="0"/>
      <dgm:spPr/>
    </dgm:pt>
    <dgm:pt modelId="{2D5C74BF-EC3C-4D93-9CA0-B2946D315850}" type="pres">
      <dgm:prSet presAssocID="{BA3BB344-3916-497E-92F5-F037B520DA30}" presName="compositeB" presStyleCnt="0"/>
      <dgm:spPr/>
    </dgm:pt>
    <dgm:pt modelId="{237DCEB4-F1E2-4F9B-B403-E1DA8F0039B5}" type="pres">
      <dgm:prSet presAssocID="{BA3BB344-3916-497E-92F5-F037B520DA30}" presName="textB" presStyleLbl="revTx" presStyleIdx="1" presStyleCnt="5">
        <dgm:presLayoutVars>
          <dgm:bulletEnabled val="1"/>
        </dgm:presLayoutVars>
      </dgm:prSet>
      <dgm:spPr/>
    </dgm:pt>
    <dgm:pt modelId="{033E7A7C-2858-4894-9FB0-D770966D5D67}" type="pres">
      <dgm:prSet presAssocID="{BA3BB344-3916-497E-92F5-F037B520DA30}" presName="circleB" presStyleLbl="node1" presStyleIdx="1" presStyleCnt="5"/>
      <dgm:spPr/>
    </dgm:pt>
    <dgm:pt modelId="{D56F3534-5079-4FFC-95E2-6B49E0AC14A7}" type="pres">
      <dgm:prSet presAssocID="{BA3BB344-3916-497E-92F5-F037B520DA30}" presName="spaceB" presStyleCnt="0"/>
      <dgm:spPr/>
    </dgm:pt>
    <dgm:pt modelId="{0DF44F69-FFB2-4AC8-9694-122568281B20}" type="pres">
      <dgm:prSet presAssocID="{3E21535D-C072-4B2B-9D41-21E70342325A}" presName="space" presStyleCnt="0"/>
      <dgm:spPr/>
    </dgm:pt>
    <dgm:pt modelId="{E8C03710-117B-419E-9D88-A57B3F850D93}" type="pres">
      <dgm:prSet presAssocID="{3ECEA430-3AAF-4777-BDF5-9649A9D4C27B}" presName="compositeA" presStyleCnt="0"/>
      <dgm:spPr/>
    </dgm:pt>
    <dgm:pt modelId="{11FAAAA3-65E1-4B48-A1A5-2E3CA32A1F08}" type="pres">
      <dgm:prSet presAssocID="{3ECEA430-3AAF-4777-BDF5-9649A9D4C27B}" presName="textA" presStyleLbl="revTx" presStyleIdx="2" presStyleCnt="5">
        <dgm:presLayoutVars>
          <dgm:bulletEnabled val="1"/>
        </dgm:presLayoutVars>
      </dgm:prSet>
      <dgm:spPr/>
    </dgm:pt>
    <dgm:pt modelId="{A19BB764-978B-497D-A790-8761354C8AE0}" type="pres">
      <dgm:prSet presAssocID="{3ECEA430-3AAF-4777-BDF5-9649A9D4C27B}" presName="circleA" presStyleLbl="node1" presStyleIdx="2" presStyleCnt="5"/>
      <dgm:spPr/>
    </dgm:pt>
    <dgm:pt modelId="{487C00C1-B999-4933-B937-81D4175334E1}" type="pres">
      <dgm:prSet presAssocID="{3ECEA430-3AAF-4777-BDF5-9649A9D4C27B}" presName="spaceA" presStyleCnt="0"/>
      <dgm:spPr/>
    </dgm:pt>
    <dgm:pt modelId="{0DF8AB47-AB78-41CA-B020-BD613A9C1310}" type="pres">
      <dgm:prSet presAssocID="{CDDE1AEB-54D7-4C28-BA06-36CC2E4F2977}" presName="space" presStyleCnt="0"/>
      <dgm:spPr/>
    </dgm:pt>
    <dgm:pt modelId="{7DE6961F-D8F8-4090-ABFE-CCC7938368E4}" type="pres">
      <dgm:prSet presAssocID="{30C619AE-6494-4851-9A9C-60F9919E239C}" presName="compositeB" presStyleCnt="0"/>
      <dgm:spPr/>
    </dgm:pt>
    <dgm:pt modelId="{51D1A0F5-9409-47B9-ADD1-1A85E7773E38}" type="pres">
      <dgm:prSet presAssocID="{30C619AE-6494-4851-9A9C-60F9919E239C}" presName="textB" presStyleLbl="revTx" presStyleIdx="3" presStyleCnt="5" custScaleX="109349">
        <dgm:presLayoutVars>
          <dgm:bulletEnabled val="1"/>
        </dgm:presLayoutVars>
      </dgm:prSet>
      <dgm:spPr/>
    </dgm:pt>
    <dgm:pt modelId="{9A3D1929-D927-4867-9F4B-21065B721A08}" type="pres">
      <dgm:prSet presAssocID="{30C619AE-6494-4851-9A9C-60F9919E239C}" presName="circleB" presStyleLbl="node1" presStyleIdx="3" presStyleCnt="5"/>
      <dgm:spPr/>
    </dgm:pt>
    <dgm:pt modelId="{6CE32AA4-D189-4BEB-91A3-242570585D30}" type="pres">
      <dgm:prSet presAssocID="{30C619AE-6494-4851-9A9C-60F9919E239C}" presName="spaceB" presStyleCnt="0"/>
      <dgm:spPr/>
    </dgm:pt>
    <dgm:pt modelId="{E80610AE-A442-4C93-BED4-46BE3041D505}" type="pres">
      <dgm:prSet presAssocID="{F2F67BAF-C2A5-4937-834F-AA6CED9A1CC7}" presName="space" presStyleCnt="0"/>
      <dgm:spPr/>
    </dgm:pt>
    <dgm:pt modelId="{1CF6A9AD-E613-44B7-8DE5-4DDC95968435}" type="pres">
      <dgm:prSet presAssocID="{B08D8593-8FF9-473C-8ABE-6ED8534E8A65}" presName="compositeA" presStyleCnt="0"/>
      <dgm:spPr/>
    </dgm:pt>
    <dgm:pt modelId="{EEADAAF1-5304-4F1A-AC6B-277829A6A9B5}" type="pres">
      <dgm:prSet presAssocID="{B08D8593-8FF9-473C-8ABE-6ED8534E8A65}" presName="textA" presStyleLbl="revTx" presStyleIdx="4" presStyleCnt="5" custScaleX="125973" custLinFactNeighborX="-12401" custLinFactNeighborY="2594">
        <dgm:presLayoutVars>
          <dgm:bulletEnabled val="1"/>
        </dgm:presLayoutVars>
      </dgm:prSet>
      <dgm:spPr/>
    </dgm:pt>
    <dgm:pt modelId="{FFD51451-12E0-4632-99C9-024E5E0E2B01}" type="pres">
      <dgm:prSet presAssocID="{B08D8593-8FF9-473C-8ABE-6ED8534E8A65}" presName="circleA" presStyleLbl="node1" presStyleIdx="4" presStyleCnt="5"/>
      <dgm:spPr/>
    </dgm:pt>
    <dgm:pt modelId="{962F50CD-5EF4-4D23-9248-7118B6490AFD}" type="pres">
      <dgm:prSet presAssocID="{B08D8593-8FF9-473C-8ABE-6ED8534E8A65}" presName="spaceA" presStyleCnt="0"/>
      <dgm:spPr/>
    </dgm:pt>
  </dgm:ptLst>
  <dgm:cxnLst>
    <dgm:cxn modelId="{BC8AA011-6AC2-482A-B54E-A99EB1B44719}" type="presOf" srcId="{3ECEA430-3AAF-4777-BDF5-9649A9D4C27B}" destId="{11FAAAA3-65E1-4B48-A1A5-2E3CA32A1F08}" srcOrd="0" destOrd="0" presId="urn:microsoft.com/office/officeart/2005/8/layout/hProcess11"/>
    <dgm:cxn modelId="{038A0F25-024A-41FD-BC42-E002749B8A0B}" type="presOf" srcId="{30C619AE-6494-4851-9A9C-60F9919E239C}" destId="{51D1A0F5-9409-47B9-ADD1-1A85E7773E38}" srcOrd="0" destOrd="0" presId="urn:microsoft.com/office/officeart/2005/8/layout/hProcess11"/>
    <dgm:cxn modelId="{7E76C333-445F-4923-B468-F645D4D30BDF}" srcId="{C043B9FC-948D-41F7-94A8-4C6E9CF2489E}" destId="{BA3BB344-3916-497E-92F5-F037B520DA30}" srcOrd="1" destOrd="0" parTransId="{1ED6840A-A77C-43BF-B177-65F7ECCD9B4F}" sibTransId="{3E21535D-C072-4B2B-9D41-21E70342325A}"/>
    <dgm:cxn modelId="{6DBD1A63-6671-4574-BEBF-3C3D6004D0DB}" type="presOf" srcId="{BA3BB344-3916-497E-92F5-F037B520DA30}" destId="{237DCEB4-F1E2-4F9B-B403-E1DA8F0039B5}" srcOrd="0" destOrd="0" presId="urn:microsoft.com/office/officeart/2005/8/layout/hProcess11"/>
    <dgm:cxn modelId="{333F7D55-930A-447E-871E-6617FF2D6913}" srcId="{C043B9FC-948D-41F7-94A8-4C6E9CF2489E}" destId="{3ECEA430-3AAF-4777-BDF5-9649A9D4C27B}" srcOrd="2" destOrd="0" parTransId="{7E2E68DE-7702-42B2-830C-7BAE440316D9}" sibTransId="{CDDE1AEB-54D7-4C28-BA06-36CC2E4F2977}"/>
    <dgm:cxn modelId="{CC2C5085-17CC-42D2-8704-D2C0026B74BA}" srcId="{C043B9FC-948D-41F7-94A8-4C6E9CF2489E}" destId="{B08D8593-8FF9-473C-8ABE-6ED8534E8A65}" srcOrd="4" destOrd="0" parTransId="{0A20054A-C733-4144-8FE6-F9DBEF50DEEC}" sibTransId="{7BD3B6C1-843C-4AAD-B914-11D88AE45164}"/>
    <dgm:cxn modelId="{2B2BF194-3D1C-4B14-B755-8BC6C39EBD65}" type="presOf" srcId="{C043B9FC-948D-41F7-94A8-4C6E9CF2489E}" destId="{73109EBF-79CE-4512-8550-11668077C936}" srcOrd="0" destOrd="0" presId="urn:microsoft.com/office/officeart/2005/8/layout/hProcess11"/>
    <dgm:cxn modelId="{3E69C795-3DF8-4966-81FD-EA3D60B3E162}" type="presOf" srcId="{B08D8593-8FF9-473C-8ABE-6ED8534E8A65}" destId="{EEADAAF1-5304-4F1A-AC6B-277829A6A9B5}" srcOrd="0" destOrd="0" presId="urn:microsoft.com/office/officeart/2005/8/layout/hProcess11"/>
    <dgm:cxn modelId="{270EF0B9-4BE5-41A9-BC3E-DC797674CB2C}" srcId="{C043B9FC-948D-41F7-94A8-4C6E9CF2489E}" destId="{98D55886-ABF5-4F78-9B60-9EA33FC58016}" srcOrd="0" destOrd="0" parTransId="{082A4663-4F2C-4444-BCB3-59C112946B5C}" sibTransId="{B9D5155C-3706-421F-82BF-5158035D8BB9}"/>
    <dgm:cxn modelId="{5A1F83C7-607D-4ED1-8522-55351330D988}" type="presOf" srcId="{98D55886-ABF5-4F78-9B60-9EA33FC58016}" destId="{38A49283-FBB2-4BEF-95C3-E004D82E528B}" srcOrd="0" destOrd="0" presId="urn:microsoft.com/office/officeart/2005/8/layout/hProcess11"/>
    <dgm:cxn modelId="{BB099EDD-C7E5-4BFB-A9C2-AC80E8057D28}" srcId="{C043B9FC-948D-41F7-94A8-4C6E9CF2489E}" destId="{30C619AE-6494-4851-9A9C-60F9919E239C}" srcOrd="3" destOrd="0" parTransId="{CFFE0FDC-9CF3-447F-A094-81BBC126B029}" sibTransId="{F2F67BAF-C2A5-4937-834F-AA6CED9A1CC7}"/>
    <dgm:cxn modelId="{16BA7BA5-7F4B-4BDB-989B-BCA4E8954234}" type="presParOf" srcId="{73109EBF-79CE-4512-8550-11668077C936}" destId="{F0D8B10F-5EB9-48A4-8791-3947342308B3}" srcOrd="0" destOrd="0" presId="urn:microsoft.com/office/officeart/2005/8/layout/hProcess11"/>
    <dgm:cxn modelId="{B1AA5C07-0B2F-4F39-8B04-CEE4B61E8336}" type="presParOf" srcId="{73109EBF-79CE-4512-8550-11668077C936}" destId="{9A82ACA3-3F7C-4A64-9DB6-61DDABA999DA}" srcOrd="1" destOrd="0" presId="urn:microsoft.com/office/officeart/2005/8/layout/hProcess11"/>
    <dgm:cxn modelId="{108E30C4-FA4E-4C7E-9BDA-47C3174CC0D2}" type="presParOf" srcId="{9A82ACA3-3F7C-4A64-9DB6-61DDABA999DA}" destId="{E1050992-1657-4FD9-828B-32EE43E78211}" srcOrd="0" destOrd="0" presId="urn:microsoft.com/office/officeart/2005/8/layout/hProcess11"/>
    <dgm:cxn modelId="{B2ABCE75-9EC0-4C1F-84DC-2166710762B4}" type="presParOf" srcId="{E1050992-1657-4FD9-828B-32EE43E78211}" destId="{38A49283-FBB2-4BEF-95C3-E004D82E528B}" srcOrd="0" destOrd="0" presId="urn:microsoft.com/office/officeart/2005/8/layout/hProcess11"/>
    <dgm:cxn modelId="{D3E218BD-4CB2-48E0-BCEA-A1504E4FF849}" type="presParOf" srcId="{E1050992-1657-4FD9-828B-32EE43E78211}" destId="{DDA81DDF-5224-4607-B8F3-CED3637A1EF4}" srcOrd="1" destOrd="0" presId="urn:microsoft.com/office/officeart/2005/8/layout/hProcess11"/>
    <dgm:cxn modelId="{3BD20378-D9B5-4B8E-9E44-86C001303861}" type="presParOf" srcId="{E1050992-1657-4FD9-828B-32EE43E78211}" destId="{CC886072-1BB2-4A35-9F20-13189A0B1F23}" srcOrd="2" destOrd="0" presId="urn:microsoft.com/office/officeart/2005/8/layout/hProcess11"/>
    <dgm:cxn modelId="{CC29137A-2758-4F1B-8A33-604BFE704B13}" type="presParOf" srcId="{9A82ACA3-3F7C-4A64-9DB6-61DDABA999DA}" destId="{57B493F1-41EB-46D2-AA8A-EDD883BFFFD0}" srcOrd="1" destOrd="0" presId="urn:microsoft.com/office/officeart/2005/8/layout/hProcess11"/>
    <dgm:cxn modelId="{F4ADAB93-82F2-4193-8EEE-EF285D0EE16F}" type="presParOf" srcId="{9A82ACA3-3F7C-4A64-9DB6-61DDABA999DA}" destId="{2D5C74BF-EC3C-4D93-9CA0-B2946D315850}" srcOrd="2" destOrd="0" presId="urn:microsoft.com/office/officeart/2005/8/layout/hProcess11"/>
    <dgm:cxn modelId="{4A40A032-6698-4910-A13C-B05F96E4E6A5}" type="presParOf" srcId="{2D5C74BF-EC3C-4D93-9CA0-B2946D315850}" destId="{237DCEB4-F1E2-4F9B-B403-E1DA8F0039B5}" srcOrd="0" destOrd="0" presId="urn:microsoft.com/office/officeart/2005/8/layout/hProcess11"/>
    <dgm:cxn modelId="{33141591-4834-4A39-A870-7D3E48E9C999}" type="presParOf" srcId="{2D5C74BF-EC3C-4D93-9CA0-B2946D315850}" destId="{033E7A7C-2858-4894-9FB0-D770966D5D67}" srcOrd="1" destOrd="0" presId="urn:microsoft.com/office/officeart/2005/8/layout/hProcess11"/>
    <dgm:cxn modelId="{C54AA795-8C16-468C-A105-C298D8836F51}" type="presParOf" srcId="{2D5C74BF-EC3C-4D93-9CA0-B2946D315850}" destId="{D56F3534-5079-4FFC-95E2-6B49E0AC14A7}" srcOrd="2" destOrd="0" presId="urn:microsoft.com/office/officeart/2005/8/layout/hProcess11"/>
    <dgm:cxn modelId="{E673E3DE-97D7-42C7-ADF8-957CBFAA132E}" type="presParOf" srcId="{9A82ACA3-3F7C-4A64-9DB6-61DDABA999DA}" destId="{0DF44F69-FFB2-4AC8-9694-122568281B20}" srcOrd="3" destOrd="0" presId="urn:microsoft.com/office/officeart/2005/8/layout/hProcess11"/>
    <dgm:cxn modelId="{A5E2DCF0-0140-4FFF-B354-3A36565A4E71}" type="presParOf" srcId="{9A82ACA3-3F7C-4A64-9DB6-61DDABA999DA}" destId="{E8C03710-117B-419E-9D88-A57B3F850D93}" srcOrd="4" destOrd="0" presId="urn:microsoft.com/office/officeart/2005/8/layout/hProcess11"/>
    <dgm:cxn modelId="{4F125ECB-A9C9-4D78-ACF5-B48A9EED5CA2}" type="presParOf" srcId="{E8C03710-117B-419E-9D88-A57B3F850D93}" destId="{11FAAAA3-65E1-4B48-A1A5-2E3CA32A1F08}" srcOrd="0" destOrd="0" presId="urn:microsoft.com/office/officeart/2005/8/layout/hProcess11"/>
    <dgm:cxn modelId="{4780D322-740B-4514-BF4E-D1C18AD8BFA5}" type="presParOf" srcId="{E8C03710-117B-419E-9D88-A57B3F850D93}" destId="{A19BB764-978B-497D-A790-8761354C8AE0}" srcOrd="1" destOrd="0" presId="urn:microsoft.com/office/officeart/2005/8/layout/hProcess11"/>
    <dgm:cxn modelId="{72602561-64AB-4D17-A57C-E65A166B094F}" type="presParOf" srcId="{E8C03710-117B-419E-9D88-A57B3F850D93}" destId="{487C00C1-B999-4933-B937-81D4175334E1}" srcOrd="2" destOrd="0" presId="urn:microsoft.com/office/officeart/2005/8/layout/hProcess11"/>
    <dgm:cxn modelId="{3396C065-30FE-4C9A-878B-F660DD0453D4}" type="presParOf" srcId="{9A82ACA3-3F7C-4A64-9DB6-61DDABA999DA}" destId="{0DF8AB47-AB78-41CA-B020-BD613A9C1310}" srcOrd="5" destOrd="0" presId="urn:microsoft.com/office/officeart/2005/8/layout/hProcess11"/>
    <dgm:cxn modelId="{D6E865DF-6C39-4901-AEF2-67EADE595CDB}" type="presParOf" srcId="{9A82ACA3-3F7C-4A64-9DB6-61DDABA999DA}" destId="{7DE6961F-D8F8-4090-ABFE-CCC7938368E4}" srcOrd="6" destOrd="0" presId="urn:microsoft.com/office/officeart/2005/8/layout/hProcess11"/>
    <dgm:cxn modelId="{D0E4374F-5E7E-4488-BF49-45D63FA090A3}" type="presParOf" srcId="{7DE6961F-D8F8-4090-ABFE-CCC7938368E4}" destId="{51D1A0F5-9409-47B9-ADD1-1A85E7773E38}" srcOrd="0" destOrd="0" presId="urn:microsoft.com/office/officeart/2005/8/layout/hProcess11"/>
    <dgm:cxn modelId="{71E45A1A-E886-4FC7-A5D6-11E392F84DB6}" type="presParOf" srcId="{7DE6961F-D8F8-4090-ABFE-CCC7938368E4}" destId="{9A3D1929-D927-4867-9F4B-21065B721A08}" srcOrd="1" destOrd="0" presId="urn:microsoft.com/office/officeart/2005/8/layout/hProcess11"/>
    <dgm:cxn modelId="{622CFA6F-0FC1-4C37-93FA-941A06E295CE}" type="presParOf" srcId="{7DE6961F-D8F8-4090-ABFE-CCC7938368E4}" destId="{6CE32AA4-D189-4BEB-91A3-242570585D30}" srcOrd="2" destOrd="0" presId="urn:microsoft.com/office/officeart/2005/8/layout/hProcess11"/>
    <dgm:cxn modelId="{B46247D9-0426-4899-89DC-E961A7C8E6F2}" type="presParOf" srcId="{9A82ACA3-3F7C-4A64-9DB6-61DDABA999DA}" destId="{E80610AE-A442-4C93-BED4-46BE3041D505}" srcOrd="7" destOrd="0" presId="urn:microsoft.com/office/officeart/2005/8/layout/hProcess11"/>
    <dgm:cxn modelId="{F2388101-E8F1-493B-8B36-75AD4457C7BE}" type="presParOf" srcId="{9A82ACA3-3F7C-4A64-9DB6-61DDABA999DA}" destId="{1CF6A9AD-E613-44B7-8DE5-4DDC95968435}" srcOrd="8" destOrd="0" presId="urn:microsoft.com/office/officeart/2005/8/layout/hProcess11"/>
    <dgm:cxn modelId="{49EC0873-D02E-4735-AC28-B402419E3837}" type="presParOf" srcId="{1CF6A9AD-E613-44B7-8DE5-4DDC95968435}" destId="{EEADAAF1-5304-4F1A-AC6B-277829A6A9B5}" srcOrd="0" destOrd="0" presId="urn:microsoft.com/office/officeart/2005/8/layout/hProcess11"/>
    <dgm:cxn modelId="{48841B8E-CB5E-47B3-ABDF-FB014038C83B}" type="presParOf" srcId="{1CF6A9AD-E613-44B7-8DE5-4DDC95968435}" destId="{FFD51451-12E0-4632-99C9-024E5E0E2B01}" srcOrd="1" destOrd="0" presId="urn:microsoft.com/office/officeart/2005/8/layout/hProcess11"/>
    <dgm:cxn modelId="{9C9C18F9-82A5-4BE1-8DE5-B5D3F1281FEC}" type="presParOf" srcId="{1CF6A9AD-E613-44B7-8DE5-4DDC95968435}" destId="{962F50CD-5EF4-4D23-9248-7118B6490AF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8B10F-5EB9-48A4-8791-3947342308B3}">
      <dsp:nvSpPr>
        <dsp:cNvPr id="0" name=""/>
        <dsp:cNvSpPr/>
      </dsp:nvSpPr>
      <dsp:spPr>
        <a:xfrm>
          <a:off x="0" y="1219199"/>
          <a:ext cx="6096000" cy="1625600"/>
        </a:xfrm>
        <a:prstGeom prst="notched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49283-FBB2-4BEF-95C3-E004D82E528B}">
      <dsp:nvSpPr>
        <dsp:cNvPr id="0" name=""/>
        <dsp:cNvSpPr/>
      </dsp:nvSpPr>
      <dsp:spPr>
        <a:xfrm>
          <a:off x="2194" y="0"/>
          <a:ext cx="987176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16 mars 2022 : </a:t>
          </a:r>
          <a:r>
            <a:rPr lang="fr-FR" sz="900" b="1" kern="1200" dirty="0"/>
            <a:t>Annonce d’une aide ciblée sur les énergo-intensifs </a:t>
          </a:r>
          <a:r>
            <a:rPr lang="fr-FR" sz="900" b="0" kern="1200" dirty="0"/>
            <a:t>dans le Plan de Résilience</a:t>
          </a:r>
        </a:p>
      </dsp:txBody>
      <dsp:txXfrm>
        <a:off x="2194" y="0"/>
        <a:ext cx="987176" cy="1625600"/>
      </dsp:txXfrm>
    </dsp:sp>
    <dsp:sp modelId="{DDA81DDF-5224-4607-B8F3-CED3637A1EF4}">
      <dsp:nvSpPr>
        <dsp:cNvPr id="0" name=""/>
        <dsp:cNvSpPr/>
      </dsp:nvSpPr>
      <dsp:spPr>
        <a:xfrm>
          <a:off x="292583" y="1828800"/>
          <a:ext cx="406400" cy="4064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DCEB4-F1E2-4F9B-B403-E1DA8F0039B5}">
      <dsp:nvSpPr>
        <dsp:cNvPr id="0" name=""/>
        <dsp:cNvSpPr/>
      </dsp:nvSpPr>
      <dsp:spPr>
        <a:xfrm>
          <a:off x="1038730" y="2438399"/>
          <a:ext cx="987176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4 juillet : </a:t>
          </a:r>
          <a:r>
            <a:rPr lang="fr-FR" sz="900" b="1" kern="1200" dirty="0"/>
            <a:t>Ouverture du guichet </a:t>
          </a:r>
          <a:r>
            <a:rPr lang="fr-FR" sz="900" kern="1200" dirty="0"/>
            <a:t>d’aide sur impots.gouv.fr</a:t>
          </a:r>
        </a:p>
      </dsp:txBody>
      <dsp:txXfrm>
        <a:off x="1038730" y="2438399"/>
        <a:ext cx="987176" cy="1625600"/>
      </dsp:txXfrm>
    </dsp:sp>
    <dsp:sp modelId="{033E7A7C-2858-4894-9FB0-D770966D5D67}">
      <dsp:nvSpPr>
        <dsp:cNvPr id="0" name=""/>
        <dsp:cNvSpPr/>
      </dsp:nvSpPr>
      <dsp:spPr>
        <a:xfrm>
          <a:off x="1329118" y="1828800"/>
          <a:ext cx="406400" cy="4064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AAAA3-65E1-4B48-A1A5-2E3CA32A1F08}">
      <dsp:nvSpPr>
        <dsp:cNvPr id="0" name=""/>
        <dsp:cNvSpPr/>
      </dsp:nvSpPr>
      <dsp:spPr>
        <a:xfrm>
          <a:off x="2075266" y="0"/>
          <a:ext cx="987176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1er octobre : </a:t>
          </a:r>
          <a:r>
            <a:rPr lang="fr-FR" sz="900" b="1" kern="1200" dirty="0"/>
            <a:t>Première simplification </a:t>
          </a:r>
          <a:r>
            <a:rPr lang="fr-FR" sz="900" kern="1200" dirty="0"/>
            <a:t>du dispositif et </a:t>
          </a:r>
          <a:r>
            <a:rPr lang="fr-FR" sz="900" b="1" kern="1200" dirty="0"/>
            <a:t>prolongation à fin 2022</a:t>
          </a:r>
        </a:p>
      </dsp:txBody>
      <dsp:txXfrm>
        <a:off x="2075266" y="0"/>
        <a:ext cx="987176" cy="1625600"/>
      </dsp:txXfrm>
    </dsp:sp>
    <dsp:sp modelId="{A19BB764-978B-497D-A790-8761354C8AE0}">
      <dsp:nvSpPr>
        <dsp:cNvPr id="0" name=""/>
        <dsp:cNvSpPr/>
      </dsp:nvSpPr>
      <dsp:spPr>
        <a:xfrm>
          <a:off x="2365654" y="1828800"/>
          <a:ext cx="406400" cy="4064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1A0F5-9409-47B9-ADD1-1A85E7773E38}">
      <dsp:nvSpPr>
        <dsp:cNvPr id="0" name=""/>
        <dsp:cNvSpPr/>
      </dsp:nvSpPr>
      <dsp:spPr>
        <a:xfrm>
          <a:off x="3111802" y="2438399"/>
          <a:ext cx="107946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28 octobre : </a:t>
          </a:r>
          <a:r>
            <a:rPr lang="fr-FR" sz="900" b="1" kern="1200" dirty="0"/>
            <a:t>Assouplissement de l’encadrement européen négocié par la France</a:t>
          </a:r>
        </a:p>
      </dsp:txBody>
      <dsp:txXfrm>
        <a:off x="3111802" y="2438399"/>
        <a:ext cx="1079468" cy="1625600"/>
      </dsp:txXfrm>
    </dsp:sp>
    <dsp:sp modelId="{9A3D1929-D927-4867-9F4B-21065B721A08}">
      <dsp:nvSpPr>
        <dsp:cNvPr id="0" name=""/>
        <dsp:cNvSpPr/>
      </dsp:nvSpPr>
      <dsp:spPr>
        <a:xfrm>
          <a:off x="3448336" y="1828800"/>
          <a:ext cx="406400" cy="4064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DAAF1-5304-4F1A-AC6B-277829A6A9B5}">
      <dsp:nvSpPr>
        <dsp:cNvPr id="0" name=""/>
        <dsp:cNvSpPr/>
      </dsp:nvSpPr>
      <dsp:spPr>
        <a:xfrm>
          <a:off x="4118209" y="42168"/>
          <a:ext cx="1243576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b="1" kern="1200" dirty="0">
              <a:solidFill>
                <a:srgbClr val="FF0000"/>
              </a:solidFill>
            </a:rPr>
            <a:t>Novembre : prolongation, renforcement et simplification du dispositif</a:t>
          </a:r>
        </a:p>
      </dsp:txBody>
      <dsp:txXfrm>
        <a:off x="4118209" y="42168"/>
        <a:ext cx="1243576" cy="1625600"/>
      </dsp:txXfrm>
    </dsp:sp>
    <dsp:sp modelId="{FFD51451-12E0-4632-99C9-024E5E0E2B01}">
      <dsp:nvSpPr>
        <dsp:cNvPr id="0" name=""/>
        <dsp:cNvSpPr/>
      </dsp:nvSpPr>
      <dsp:spPr>
        <a:xfrm>
          <a:off x="4659217" y="1828800"/>
          <a:ext cx="406400" cy="4064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ABB2-4134-4120-A923-8CF894CDA386}" type="datetimeFigureOut">
              <a:rPr lang="fr-FR" smtClean="0"/>
              <a:t>20/12/2022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63014-EC61-437A-8148-F6A867A3FA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786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20/12/2022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583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1913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3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19/12/2022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37" y="555526"/>
            <a:ext cx="4158087" cy="23480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A4740EF-9130-4D15-A41A-0E68A42A59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3568" y="4700669"/>
            <a:ext cx="2833719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91" y="394181"/>
            <a:ext cx="2073377" cy="117082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78DF5F4-B7F8-42EE-8A97-62310915D7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0000" y="4899942"/>
            <a:ext cx="1679451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9B778A7-B71E-4437-9CCA-4A4B85316C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998" y="4899492"/>
            <a:ext cx="1679451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2D84F4C7-2667-42E4-8539-652A0A98C5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731032"/>
            <a:ext cx="9144000" cy="4401311"/>
          </a:xfrm>
          <a:prstGeom prst="rect">
            <a:avLst/>
          </a:prstGeom>
        </p:spPr>
      </p:pic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064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FA19BF4-B96F-43EE-A862-286C6B2950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9999" y="4894363"/>
            <a:ext cx="1679451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99F8D4B-13D1-4198-9444-B2CA68B4C4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999" y="4899492"/>
            <a:ext cx="1679451" cy="12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836000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A10266D-2AAC-45B2-9988-A95ECF5D45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9998" y="4899492"/>
            <a:ext cx="1679451" cy="128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71" y="184447"/>
            <a:ext cx="884643" cy="4995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Aides AU PAIEMENT DES FACTURES DE GAZ ET D’ELECTRICITE</a:t>
            </a:r>
          </a:p>
          <a:p>
            <a:pPr lvl="1"/>
            <a:r>
              <a:rPr lang="fr-FR" dirty="0"/>
              <a:t>Présentation à jour au 19.12.2022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Récapitulatif des aides gaz/électricité sur impots.gouv.fr</a:t>
            </a: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31499331"/>
              </p:ext>
            </p:extLst>
          </p:nvPr>
        </p:nvGraphicFramePr>
        <p:xfrm>
          <a:off x="359999" y="1286286"/>
          <a:ext cx="8388465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7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6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De septembre</a:t>
                      </a:r>
                      <a:r>
                        <a:rPr lang="fr-FR" sz="1200" baseline="0" dirty="0"/>
                        <a:t> 2022 à décembre 2023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Critères d’accès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Montant d’aide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Explication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Aide</a:t>
                      </a:r>
                      <a:r>
                        <a:rPr lang="fr-FR" sz="1200" b="1" baseline="0" dirty="0"/>
                        <a:t> générique</a:t>
                      </a:r>
                    </a:p>
                    <a:p>
                      <a:pPr algn="ctr"/>
                      <a:r>
                        <a:rPr lang="fr-FR" sz="1200" baseline="0" dirty="0"/>
                        <a:t>Guichet ouvert le 19 novembre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  <a:p>
                      <a:pPr algn="ctr"/>
                      <a:r>
                        <a:rPr lang="fr-FR" sz="1200" dirty="0"/>
                        <a:t>Dépenses d’énergie sur la période</a:t>
                      </a:r>
                      <a:r>
                        <a:rPr lang="fr-FR" sz="1200" baseline="0" dirty="0"/>
                        <a:t> de demande </a:t>
                      </a:r>
                      <a:r>
                        <a:rPr lang="fr-FR" sz="1200" dirty="0"/>
                        <a:t>&gt; 3 % CA 2021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50 %</a:t>
                      </a:r>
                      <a:r>
                        <a:rPr lang="fr-FR" sz="1200" dirty="0"/>
                        <a:t> x Q x (P – 1,5 x </a:t>
                      </a:r>
                      <a:r>
                        <a:rPr lang="fr-FR" sz="1200" dirty="0" err="1"/>
                        <a:t>P_réf</a:t>
                      </a:r>
                      <a:r>
                        <a:rPr lang="fr-FR" sz="1200" dirty="0"/>
                        <a:t>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/>
                        <a:t>Q = volume consommé sur le mois </a:t>
                      </a:r>
                      <a:r>
                        <a:rPr lang="fr-FR" sz="1100" b="0" baseline="0" dirty="0"/>
                        <a:t>(max. </a:t>
                      </a:r>
                      <a:r>
                        <a:rPr lang="fr-FR" sz="1100" b="0" u="none" dirty="0"/>
                        <a:t>70 % du volume consommé le même mois en 2021.)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/>
                        <a:t>P = le prix payé en moyenne sur le mois</a:t>
                      </a:r>
                      <a:r>
                        <a:rPr lang="fr-FR" sz="1100" b="0" baseline="0" dirty="0"/>
                        <a:t> </a:t>
                      </a:r>
                      <a:r>
                        <a:rPr lang="fr-FR" sz="1100" b="0" dirty="0"/>
                        <a:t>(HTVA)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 err="1"/>
                        <a:t>P_réf</a:t>
                      </a:r>
                      <a:r>
                        <a:rPr lang="fr-FR" sz="1100" b="0" dirty="0"/>
                        <a:t> = le prix annuel moyen payé en 2021</a:t>
                      </a:r>
                      <a:r>
                        <a:rPr lang="fr-FR" sz="1100" b="0" baseline="0" dirty="0"/>
                        <a:t> </a:t>
                      </a:r>
                      <a:r>
                        <a:rPr lang="fr-FR" sz="1100" b="0" dirty="0"/>
                        <a:t>(HTVA)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fr-FR" sz="1100" b="0" dirty="0"/>
                        <a:t>La formule s’applique pour chaque énergie séparément</a:t>
                      </a:r>
                    </a:p>
                    <a:p>
                      <a:pPr algn="ctr"/>
                      <a:endParaRPr lang="fr-F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Aide renforcée</a:t>
                      </a:r>
                    </a:p>
                    <a:p>
                      <a:pPr algn="ctr"/>
                      <a:r>
                        <a:rPr lang="fr-FR" sz="1200" dirty="0"/>
                        <a:t>Guichet</a:t>
                      </a:r>
                      <a:r>
                        <a:rPr lang="fr-FR" sz="1200" baseline="0" dirty="0"/>
                        <a:t> ouvert à</a:t>
                      </a:r>
                      <a:r>
                        <a:rPr lang="fr-FR" sz="1200" dirty="0"/>
                        <a:t> partir de mi décembre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  <a:p>
                      <a:pPr algn="ctr"/>
                      <a:r>
                        <a:rPr lang="fr-FR" sz="1200" dirty="0"/>
                        <a:t>EBE négatif </a:t>
                      </a:r>
                      <a:r>
                        <a:rPr lang="fr-FR" sz="1200" u="sng" dirty="0"/>
                        <a:t>ou</a:t>
                      </a:r>
                      <a:r>
                        <a:rPr lang="fr-FR" sz="1200" baseline="0" dirty="0"/>
                        <a:t> en baisse de 40 %</a:t>
                      </a:r>
                      <a:endParaRPr lang="fr-FR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+</a:t>
                      </a:r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fr-FR" sz="1200" dirty="0"/>
                        <a:t>Dépenses d’énergie </a:t>
                      </a:r>
                      <a:r>
                        <a:rPr lang="fr-FR" sz="1200" b="1" dirty="0"/>
                        <a:t>2021</a:t>
                      </a:r>
                      <a:r>
                        <a:rPr lang="fr-FR" sz="1200" dirty="0"/>
                        <a:t> &gt; </a:t>
                      </a:r>
                      <a:r>
                        <a:rPr lang="fr-FR" sz="1200" b="1" dirty="0"/>
                        <a:t>3 %</a:t>
                      </a:r>
                      <a:r>
                        <a:rPr lang="fr-FR" sz="1200" dirty="0"/>
                        <a:t> CA </a:t>
                      </a:r>
                      <a:r>
                        <a:rPr lang="fr-FR" sz="1200" b="1" dirty="0"/>
                        <a:t>2021</a:t>
                      </a:r>
                    </a:p>
                    <a:p>
                      <a:pPr algn="ctr"/>
                      <a:r>
                        <a:rPr lang="fr-FR" sz="1200" dirty="0"/>
                        <a:t>Ou</a:t>
                      </a:r>
                    </a:p>
                    <a:p>
                      <a:pPr algn="ctr"/>
                      <a:r>
                        <a:rPr lang="fr-FR" sz="1200" dirty="0"/>
                        <a:t>Dépenses d’énergie </a:t>
                      </a:r>
                      <a:r>
                        <a:rPr lang="fr-FR" sz="1200" b="1" dirty="0"/>
                        <a:t>S1 2022 </a:t>
                      </a:r>
                      <a:r>
                        <a:rPr lang="fr-FR" sz="1200" dirty="0"/>
                        <a:t>&gt; </a:t>
                      </a:r>
                      <a:r>
                        <a:rPr lang="fr-FR" sz="1200" b="1" dirty="0"/>
                        <a:t>6 %</a:t>
                      </a:r>
                      <a:r>
                        <a:rPr lang="fr-FR" sz="1200" dirty="0"/>
                        <a:t> CA </a:t>
                      </a:r>
                      <a:r>
                        <a:rPr lang="fr-FR" sz="1200" b="1" dirty="0"/>
                        <a:t>S1 2022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65 %</a:t>
                      </a:r>
                      <a:r>
                        <a:rPr lang="fr-FR" sz="1200" dirty="0"/>
                        <a:t> x Q x (P – 1,5 x </a:t>
                      </a:r>
                      <a:r>
                        <a:rPr lang="fr-FR" sz="1200" dirty="0" err="1"/>
                        <a:t>P_réf</a:t>
                      </a:r>
                      <a:r>
                        <a:rPr lang="fr-FR" sz="1200" dirty="0"/>
                        <a:t>)</a:t>
                      </a:r>
                    </a:p>
                    <a:p>
                      <a:pPr algn="ctr"/>
                      <a:endParaRPr lang="fr-FR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u="sng" dirty="0"/>
                        <a:t>Plafond:</a:t>
                      </a:r>
                      <a:r>
                        <a:rPr lang="fr-FR" sz="1050" b="0" u="sng" baseline="0" dirty="0"/>
                        <a:t> </a:t>
                      </a:r>
                      <a:r>
                        <a:rPr lang="fr-FR" sz="1050" b="0" dirty="0"/>
                        <a:t>EBE</a:t>
                      </a:r>
                      <a:r>
                        <a:rPr lang="fr-FR" sz="1050" b="0" baseline="0" dirty="0"/>
                        <a:t> ramené au plus à 70 % de l’EBE 2021 ou à zéro s’il était négatif</a:t>
                      </a:r>
                      <a:endParaRPr lang="fr-FR" sz="105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1610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60000" y="915566"/>
            <a:ext cx="8424000" cy="720000"/>
          </a:xfrm>
        </p:spPr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Le simulateur du site impots.gouv.fr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60000" y="1391170"/>
            <a:ext cx="5580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Se connecter au site impots.gouv.fr puis rentrer dans « professionnel »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8" y="1733479"/>
            <a:ext cx="9144000" cy="99423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3147814"/>
            <a:ext cx="5040560" cy="1429102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60000" y="2799002"/>
            <a:ext cx="419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/>
              <a:t>Puis rentrer dans « Aide Gaz/Electricité »</a:t>
            </a:r>
          </a:p>
        </p:txBody>
      </p:sp>
      <p:sp>
        <p:nvSpPr>
          <p:cNvPr id="7" name="Ellipse 6"/>
          <p:cNvSpPr/>
          <p:nvPr/>
        </p:nvSpPr>
        <p:spPr>
          <a:xfrm>
            <a:off x="2123728" y="3579862"/>
            <a:ext cx="1080120" cy="21602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70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b="66401"/>
          <a:stretch/>
        </p:blipFill>
        <p:spPr>
          <a:xfrm>
            <a:off x="1798289" y="1635566"/>
            <a:ext cx="5547422" cy="2736304"/>
          </a:xfrm>
          <a:prstGeom prst="rect">
            <a:avLst/>
          </a:prstGeom>
        </p:spPr>
      </p:pic>
      <p:sp>
        <p:nvSpPr>
          <p:cNvPr id="8" name="Titre 9"/>
          <p:cNvSpPr>
            <a:spLocks noGrp="1"/>
          </p:cNvSpPr>
          <p:nvPr>
            <p:ph type="title"/>
          </p:nvPr>
        </p:nvSpPr>
        <p:spPr>
          <a:xfrm>
            <a:off x="360000" y="915566"/>
            <a:ext cx="8424000" cy="720000"/>
          </a:xfrm>
        </p:spPr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Le simulateur du site impots.gouv.fr</a:t>
            </a:r>
          </a:p>
        </p:txBody>
      </p:sp>
      <p:sp>
        <p:nvSpPr>
          <p:cNvPr id="9" name="Ellipse 8"/>
          <p:cNvSpPr/>
          <p:nvPr/>
        </p:nvSpPr>
        <p:spPr>
          <a:xfrm>
            <a:off x="1547664" y="3788055"/>
            <a:ext cx="1800200" cy="504056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042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Amortisseur électricité en 2023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941131510"/>
              </p:ext>
            </p:extLst>
          </p:nvPr>
        </p:nvGraphicFramePr>
        <p:xfrm>
          <a:off x="360724" y="1766382"/>
          <a:ext cx="8423275" cy="1153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Fin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Électricité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Gaz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Chaleur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Froid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TPE hors bouclier</a:t>
                      </a:r>
                    </a:p>
                    <a:p>
                      <a:pPr algn="ctr"/>
                      <a:r>
                        <a:rPr lang="fr-FR" sz="1050" dirty="0"/>
                        <a:t>PME</a:t>
                      </a:r>
                    </a:p>
                  </a:txBody>
                  <a:tcPr anchor="ctr"/>
                </a:tc>
                <a:tc rowSpan="2" gridSpan="4"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Aide accessible sur impots.gouv.fr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ETI et GE</a:t>
                      </a:r>
                    </a:p>
                  </a:txBody>
                  <a:tcPr anchor="ctr"/>
                </a:tc>
                <a:tc gridSpan="4" v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747382"/>
              </p:ext>
            </p:extLst>
          </p:nvPr>
        </p:nvGraphicFramePr>
        <p:xfrm>
          <a:off x="359999" y="3069922"/>
          <a:ext cx="8423275" cy="16738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4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Électricité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Gaz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Chaleur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Froid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TPE hors bouclier</a:t>
                      </a:r>
                    </a:p>
                    <a:p>
                      <a:pPr algn="ctr"/>
                      <a:r>
                        <a:rPr lang="fr-FR" sz="1050" dirty="0"/>
                        <a:t>PME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Amortisseur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+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Aide accessible sur impots.gouv.fr</a:t>
                      </a:r>
                      <a:r>
                        <a:rPr lang="fr-FR" sz="1050" baseline="0" dirty="0"/>
                        <a:t> si encore éligible</a:t>
                      </a:r>
                      <a:endParaRPr lang="fr-FR" sz="105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Aide accessible sur impots.gouv.fr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ETI et 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Aide accessible sur impots.gouv.fr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Espace réservé du contenu 11"/>
          <p:cNvSpPr txBox="1">
            <a:spLocks/>
          </p:cNvSpPr>
          <p:nvPr/>
        </p:nvSpPr>
        <p:spPr bwMode="gray">
          <a:xfrm>
            <a:off x="359999" y="1432142"/>
            <a:ext cx="8424000" cy="4784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b="1" u="sng" dirty="0"/>
              <a:t>Cumul possible si vous êtes encore éligibles au guichet après bénéfice de l’amortisseur</a:t>
            </a:r>
            <a:endParaRPr lang="fr-FR" sz="1200" b="1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367" y="776322"/>
            <a:ext cx="705266" cy="96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52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360000" y="915566"/>
            <a:ext cx="8424000" cy="720000"/>
          </a:xfrm>
        </p:spPr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Exemple d’entreprise bénéficiant de l’aide guichet et de l’amortisseur électricité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456C5E2F-0632-4C3D-AE61-7C76502DEF78}" type="datetime1">
              <a:rPr lang="fr-FR" cap="all" smtClean="0"/>
              <a:t>20/12/2022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73196" y="1851670"/>
            <a:ext cx="405478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Montant total de la facture en 2021 : 12 953 €</a:t>
            </a:r>
          </a:p>
          <a:p>
            <a:endParaRPr lang="fr-FR" sz="1050" dirty="0"/>
          </a:p>
          <a:p>
            <a:r>
              <a:rPr lang="fr-FR" sz="1050" dirty="0"/>
              <a:t>Montant total de la facture en 2023 avant l’amortisseur : 35 530 €</a:t>
            </a:r>
          </a:p>
          <a:p>
            <a:endParaRPr lang="fr-FR" sz="1050" dirty="0"/>
          </a:p>
          <a:p>
            <a:r>
              <a:rPr lang="fr-FR" sz="1050" dirty="0"/>
              <a:t>Montant total de la facture en 2023 après l’amortisseur : 30 116 €</a:t>
            </a:r>
          </a:p>
          <a:p>
            <a:endParaRPr lang="fr-FR" sz="1050" dirty="0"/>
          </a:p>
          <a:p>
            <a:r>
              <a:rPr lang="fr-FR" sz="1050" dirty="0"/>
              <a:t>Montant total de la facture en 2023 après le guichet :  28 620 € </a:t>
            </a:r>
          </a:p>
          <a:p>
            <a:endParaRPr lang="fr-FR" sz="1050" dirty="0"/>
          </a:p>
          <a:p>
            <a:r>
              <a:rPr lang="fr-FR" sz="1050" b="1" dirty="0"/>
              <a:t>Soit une baisse totale de 6 910€ (19,5 %)</a:t>
            </a:r>
          </a:p>
        </p:txBody>
      </p:sp>
      <p:graphicFrame>
        <p:nvGraphicFramePr>
          <p:cNvPr id="20" name="Graphique 19"/>
          <p:cNvGraphicFramePr>
            <a:graphicFrameLocks/>
          </p:cNvGraphicFramePr>
          <p:nvPr/>
        </p:nvGraphicFramePr>
        <p:xfrm>
          <a:off x="4552058" y="1635566"/>
          <a:ext cx="4248472" cy="2866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819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Amortisseur électricité en 2023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512398" y="1523709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u="sng" dirty="0"/>
          </a:p>
          <a:p>
            <a:pPr algn="ctr"/>
            <a:r>
              <a:rPr lang="fr-FR" sz="1200" u="sng" dirty="0"/>
              <a:t>Entreprises couvertes :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b="1" dirty="0"/>
              <a:t>PME</a:t>
            </a:r>
            <a:r>
              <a:rPr lang="fr-FR" sz="1200" dirty="0"/>
              <a:t> (moins de 250 salariés et moins de 50 M€ de CA ou 43 M€ de bilan)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b="1" dirty="0"/>
              <a:t>TPE ne bénéficiant pas du bouclier tarifaire </a:t>
            </a:r>
            <a:r>
              <a:rPr lang="fr-FR" sz="1200" dirty="0"/>
              <a:t>(puissance électrique &gt; 36 </a:t>
            </a:r>
            <a:r>
              <a:rPr lang="fr-FR" sz="1200" dirty="0" err="1"/>
              <a:t>kVA</a:t>
            </a:r>
            <a:r>
              <a:rPr lang="fr-FR" sz="1200" dirty="0"/>
              <a:t>)</a:t>
            </a:r>
          </a:p>
          <a:p>
            <a:pPr algn="ctr"/>
            <a:endParaRPr lang="fr-FR" sz="1200" u="sng" dirty="0"/>
          </a:p>
          <a:p>
            <a:pPr algn="ctr"/>
            <a:r>
              <a:rPr lang="fr-FR" sz="1200" u="sng" dirty="0"/>
              <a:t>Calendrier 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Entrée en vigueur à compter du </a:t>
            </a:r>
            <a:r>
              <a:rPr lang="fr-FR" sz="1200" b="1" dirty="0"/>
              <a:t>1</a:t>
            </a:r>
            <a:r>
              <a:rPr lang="fr-FR" sz="1200" b="1" baseline="30000" dirty="0"/>
              <a:t>er</a:t>
            </a:r>
            <a:r>
              <a:rPr lang="fr-FR" sz="1200" b="1" dirty="0"/>
              <a:t> janvier 2023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15" y="2082964"/>
            <a:ext cx="843750" cy="10125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3412532"/>
            <a:ext cx="912717" cy="81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9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Amortisseur électricité en 2023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512398" y="1523708"/>
            <a:ext cx="8424000" cy="31362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u="sng" dirty="0"/>
          </a:p>
          <a:p>
            <a:pPr algn="ctr"/>
            <a:r>
              <a:rPr lang="fr-FR" sz="1200" u="sng" dirty="0"/>
              <a:t>Montant de l’aide 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b="1" dirty="0"/>
              <a:t>L’Etat compense l’écart entre le prix de l’électricité hors acheminement et hors taxes, et 180 €/</a:t>
            </a:r>
            <a:r>
              <a:rPr lang="fr-FR" sz="1200" b="1" dirty="0" err="1"/>
              <a:t>MWh</a:t>
            </a:r>
            <a:endParaRPr lang="fr-FR" sz="12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b="1" dirty="0"/>
              <a:t>Sur 50 % des volumes</a:t>
            </a:r>
            <a:r>
              <a:rPr lang="fr-FR" sz="1200" dirty="0"/>
              <a:t> d’électricité consommés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Dans la limite d’une aide de 160 €/</a:t>
            </a:r>
            <a:r>
              <a:rPr lang="fr-FR" sz="1200" dirty="0" err="1"/>
              <a:t>MWh</a:t>
            </a:r>
            <a:r>
              <a:rPr lang="fr-FR" sz="1200" dirty="0"/>
              <a:t> maximum sur l’ensemble de la consommation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dirty="0"/>
          </a:p>
          <a:p>
            <a:pPr algn="ctr"/>
            <a:r>
              <a:rPr lang="fr-FR" sz="1200" b="1" dirty="0"/>
              <a:t>Montant d’aide = 50 % x Q x (P – 180 €/</a:t>
            </a:r>
            <a:r>
              <a:rPr lang="fr-FR" sz="1200" b="1" dirty="0" err="1"/>
              <a:t>MWh</a:t>
            </a:r>
            <a:r>
              <a:rPr lang="fr-FR" sz="1200" b="1" dirty="0"/>
              <a:t>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Q : volume d’électricité consommée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P : prix de l’électricité payé, hors acheminement et hors taxes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Au-delà d’un prix P de 500 €/</a:t>
            </a:r>
            <a:r>
              <a:rPr lang="fr-FR" sz="1200" dirty="0" err="1"/>
              <a:t>MWh</a:t>
            </a:r>
            <a:r>
              <a:rPr lang="fr-FR" sz="1200" dirty="0"/>
              <a:t>, l’aide atteint son maximum de 160 € d’aide par </a:t>
            </a:r>
            <a:r>
              <a:rPr lang="fr-FR" sz="1200" dirty="0" err="1"/>
              <a:t>MWh</a:t>
            </a:r>
            <a:endParaRPr lang="fr-FR" sz="11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96" y="3030132"/>
            <a:ext cx="843750" cy="10125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360" y="3200852"/>
            <a:ext cx="717989" cy="84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6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Amortisseur électricité en 2023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3" name="Espace réservé du contenu 11"/>
          <p:cNvSpPr txBox="1">
            <a:spLocks/>
          </p:cNvSpPr>
          <p:nvPr/>
        </p:nvSpPr>
        <p:spPr bwMode="gray">
          <a:xfrm>
            <a:off x="512398" y="1523709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200" b="1" u="sng" dirty="0"/>
          </a:p>
          <a:p>
            <a:pPr algn="ctr"/>
            <a:r>
              <a:rPr lang="fr-FR" sz="1200" u="sng" dirty="0"/>
              <a:t>Comment y accéder ?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Transmettre une </a:t>
            </a:r>
            <a:r>
              <a:rPr lang="fr-FR" sz="1200" b="1" dirty="0"/>
              <a:t>attestation</a:t>
            </a:r>
            <a:r>
              <a:rPr lang="fr-FR" sz="1200" dirty="0"/>
              <a:t> à son fournisseur (modèle fourni)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L’aide sera répercutée à l’entreprise </a:t>
            </a:r>
            <a:r>
              <a:rPr lang="fr-FR" sz="1200" b="1" dirty="0"/>
              <a:t>directement par son fournisseur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dirty="0"/>
              <a:t>Dès les premières factures de 2023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96" y="3030132"/>
            <a:ext cx="843750" cy="1012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367" y="3053610"/>
            <a:ext cx="705266" cy="96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75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/>
              <a:t>Aide Gaz/Electricité : Rappel du contexte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913162892"/>
              </p:ext>
            </p:extLst>
          </p:nvPr>
        </p:nvGraphicFramePr>
        <p:xfrm>
          <a:off x="1524000" y="72117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4000" y="801114"/>
            <a:ext cx="912717" cy="81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0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/>
              <a:t>Aide Gaz/Electricité : Rappel du contexte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8" y="1836000"/>
            <a:ext cx="8424000" cy="2574000"/>
          </a:xfrm>
        </p:spPr>
        <p:txBody>
          <a:bodyPr/>
          <a:lstStyle/>
          <a:p>
            <a:pPr algn="ctr"/>
            <a:r>
              <a:rPr lang="fr-FR" sz="1200" dirty="0"/>
              <a:t>Face à une crise énergétique persistante, l’aide d’urgence en faveur des entreprises grandes consommatrices d’énergie instituée par le décret n°2022-967 du 1er juillet 2022 est :</a:t>
            </a:r>
          </a:p>
          <a:p>
            <a:pPr algn="ctr"/>
            <a:endParaRPr lang="fr-FR" sz="12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b="1" dirty="0"/>
              <a:t>Prolongée jusqu’à décembre 2023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b="1" dirty="0"/>
              <a:t>Renforcée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fr-FR" sz="12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fr-FR" sz="1200" b="1" dirty="0"/>
              <a:t>Simplifiée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9438" y="3832733"/>
            <a:ext cx="1465119" cy="80731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2702110"/>
            <a:ext cx="717989" cy="84178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4924" y="2571750"/>
            <a:ext cx="912717" cy="81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4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Renforcement du dispositif à partir des dépenses de septembre 2022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9" y="1628910"/>
            <a:ext cx="8424000" cy="2947500"/>
          </a:xfrm>
        </p:spPr>
        <p:txBody>
          <a:bodyPr/>
          <a:lstStyle/>
          <a:p>
            <a:pPr algn="ctr"/>
            <a:r>
              <a:rPr lang="fr-FR" sz="1200" u="sng" dirty="0"/>
              <a:t>Énergies éligibles :</a:t>
            </a:r>
          </a:p>
          <a:p>
            <a:pPr algn="ctr"/>
            <a:r>
              <a:rPr lang="fr-FR" sz="1200" dirty="0"/>
              <a:t>Gaz naturel et électricité (+</a:t>
            </a:r>
            <a:r>
              <a:rPr lang="fr-FR" sz="1200" i="1" dirty="0"/>
              <a:t>la chaleur et le froid produits à partir de ces deux énergies</a:t>
            </a:r>
            <a:r>
              <a:rPr lang="fr-FR" sz="1200" dirty="0"/>
              <a:t>).</a:t>
            </a:r>
          </a:p>
          <a:p>
            <a:pPr algn="ctr"/>
            <a:endParaRPr lang="fr-FR" sz="1200" dirty="0"/>
          </a:p>
          <a:p>
            <a:pPr algn="ctr"/>
            <a:r>
              <a:rPr lang="fr-FR" sz="1200" u="sng" dirty="0"/>
              <a:t>Pour une aide couvrant 50% des coûts éligibles :</a:t>
            </a:r>
          </a:p>
          <a:p>
            <a:pPr marL="177800" indent="-177800" algn="ctr">
              <a:buAutoNum type="arabicPeriod"/>
            </a:pPr>
            <a:r>
              <a:rPr lang="fr-FR" sz="1200" dirty="0"/>
              <a:t>Prix unitaire payé </a:t>
            </a:r>
            <a:r>
              <a:rPr lang="fr-FR" sz="1200" b="1" dirty="0"/>
              <a:t>+50% </a:t>
            </a:r>
            <a:r>
              <a:rPr lang="fr-FR" sz="1200" dirty="0"/>
              <a:t>VS. prix unitaire moyen de 2021</a:t>
            </a:r>
          </a:p>
          <a:p>
            <a:pPr marL="177800" indent="-177800" algn="ctr">
              <a:buAutoNum type="arabicPeriod"/>
            </a:pPr>
            <a:r>
              <a:rPr lang="fr-FR" sz="1200" dirty="0"/>
              <a:t>Dépenses d’énergie </a:t>
            </a:r>
            <a:r>
              <a:rPr lang="fr-FR" sz="1200" b="1" dirty="0"/>
              <a:t>sur la période de demande d’aide </a:t>
            </a:r>
            <a:r>
              <a:rPr lang="fr-FR" sz="1200" dirty="0"/>
              <a:t>&gt; </a:t>
            </a:r>
            <a:r>
              <a:rPr lang="fr-FR" sz="1200" b="1" dirty="0"/>
              <a:t>3 % </a:t>
            </a:r>
            <a:r>
              <a:rPr lang="fr-FR" sz="1200" dirty="0"/>
              <a:t>CA 2021</a:t>
            </a:r>
          </a:p>
          <a:p>
            <a:pPr marL="177800" indent="-177800" algn="ctr">
              <a:buAutoNum type="arabicPeriod"/>
            </a:pPr>
            <a:endParaRPr lang="fr-FR" sz="1200" dirty="0"/>
          </a:p>
          <a:p>
            <a:pPr algn="ctr"/>
            <a:r>
              <a:rPr lang="fr-FR" sz="1200" u="sng" dirty="0"/>
              <a:t>Pour une aide couvrant 65% des coûts éligibles 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fr-FR" sz="1200" dirty="0"/>
              <a:t>Prix unitaire payé </a:t>
            </a:r>
            <a:r>
              <a:rPr lang="fr-FR" sz="1200" b="1" dirty="0"/>
              <a:t>+50% </a:t>
            </a:r>
            <a:r>
              <a:rPr lang="fr-FR" sz="1200" dirty="0"/>
              <a:t>VS. prix moyen de 2021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fr-FR" sz="1200" dirty="0"/>
              <a:t>Dépenses d’énergie </a:t>
            </a:r>
            <a:r>
              <a:rPr lang="fr-FR" sz="1200" b="1" dirty="0"/>
              <a:t>2021</a:t>
            </a:r>
            <a:r>
              <a:rPr lang="fr-FR" sz="1200" dirty="0"/>
              <a:t> &gt; </a:t>
            </a:r>
            <a:r>
              <a:rPr lang="fr-FR" sz="1200" b="1" dirty="0"/>
              <a:t>3 %</a:t>
            </a:r>
            <a:r>
              <a:rPr lang="fr-FR" sz="1200" dirty="0"/>
              <a:t> CA </a:t>
            </a:r>
            <a:r>
              <a:rPr lang="fr-FR" sz="1200" b="1" dirty="0"/>
              <a:t>2021</a:t>
            </a:r>
          </a:p>
          <a:p>
            <a:pPr algn="ctr"/>
            <a:r>
              <a:rPr lang="fr-FR" sz="1200" dirty="0"/>
              <a:t>Ou</a:t>
            </a:r>
          </a:p>
          <a:p>
            <a:pPr algn="ctr"/>
            <a:r>
              <a:rPr lang="fr-FR" sz="1200" dirty="0"/>
              <a:t>Dépenses d’énergie </a:t>
            </a:r>
            <a:r>
              <a:rPr lang="fr-FR" sz="1200" b="1" dirty="0"/>
              <a:t>S1 2022 </a:t>
            </a:r>
            <a:r>
              <a:rPr lang="fr-FR" sz="1200" dirty="0"/>
              <a:t>&gt; </a:t>
            </a:r>
            <a:r>
              <a:rPr lang="fr-FR" sz="1200" b="1" dirty="0"/>
              <a:t>6 %</a:t>
            </a:r>
            <a:r>
              <a:rPr lang="fr-FR" sz="1200" dirty="0"/>
              <a:t> CA </a:t>
            </a:r>
            <a:r>
              <a:rPr lang="fr-FR" sz="1200" b="1" dirty="0"/>
              <a:t>S1 2022</a:t>
            </a:r>
          </a:p>
          <a:p>
            <a:pPr marL="228600" indent="-228600" algn="ctr">
              <a:buFont typeface="+mj-lt"/>
              <a:buAutoNum type="arabicPeriod"/>
            </a:pPr>
            <a:endParaRPr lang="fr-FR" sz="1200" dirty="0"/>
          </a:p>
          <a:p>
            <a:pPr marL="514350" indent="-514350" algn="ctr">
              <a:buAutoNum type="arabicPeriod"/>
            </a:pPr>
            <a:endParaRPr lang="fr-FR" sz="12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876256" y="3435846"/>
            <a:ext cx="1907743" cy="92333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900" i="1" dirty="0"/>
              <a:t>Prix unitaire = prix en euro du </a:t>
            </a:r>
            <a:r>
              <a:rPr lang="fr-FR" sz="900" i="1" dirty="0" err="1"/>
              <a:t>MWh</a:t>
            </a:r>
            <a:r>
              <a:rPr lang="fr-FR" sz="900" i="1" dirty="0"/>
              <a:t> ou du KWh (hors TVA)</a:t>
            </a:r>
          </a:p>
          <a:p>
            <a:pPr algn="just"/>
            <a:endParaRPr lang="fr-FR" sz="900" i="1" dirty="0"/>
          </a:p>
          <a:p>
            <a:pPr algn="just"/>
            <a:r>
              <a:rPr lang="fr-FR" sz="900" i="1" dirty="0"/>
              <a:t>Coûts éligibles = ce sont les coûts qui vont au-delà de +50% par rapport à 2021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9662"/>
            <a:ext cx="850033" cy="70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291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Concrètement quelle aide gaz/électricité peut-on attendre ?</a:t>
            </a:r>
            <a:br>
              <a:rPr lang="fr-FR" sz="2200" dirty="0">
                <a:solidFill>
                  <a:schemeClr val="tx2"/>
                </a:solidFill>
              </a:rPr>
            </a:br>
            <a:endParaRPr lang="fr-FR" sz="2200" dirty="0">
              <a:solidFill>
                <a:schemeClr val="tx2"/>
              </a:solidFill>
            </a:endParaRP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>
          <a:xfrm>
            <a:off x="359997" y="1275606"/>
            <a:ext cx="8424001" cy="3312368"/>
          </a:xfrm>
        </p:spPr>
        <p:txBody>
          <a:bodyPr/>
          <a:lstStyle/>
          <a:p>
            <a:pPr algn="ctr"/>
            <a:r>
              <a:rPr lang="fr-FR" sz="1200" i="1" dirty="0"/>
              <a:t>À titre indicatif pour l’aide à 50%</a:t>
            </a:r>
          </a:p>
          <a:p>
            <a:pPr algn="ctr"/>
            <a:endParaRPr lang="fr-FR" sz="1200" u="sng" dirty="0"/>
          </a:p>
          <a:p>
            <a:pPr algn="ctr"/>
            <a:endParaRPr lang="fr-FR" sz="1200" u="sng" dirty="0"/>
          </a:p>
          <a:p>
            <a:pPr algn="ctr"/>
            <a:endParaRPr lang="fr-FR" sz="1200" u="sng" dirty="0"/>
          </a:p>
          <a:p>
            <a:pPr algn="ctr"/>
            <a:endParaRPr lang="fr-FR" sz="1200" u="sng" dirty="0"/>
          </a:p>
          <a:p>
            <a:endParaRPr lang="fr-FR" sz="1200" i="1" u="sng" dirty="0"/>
          </a:p>
          <a:p>
            <a:endParaRPr lang="fr-FR" sz="1200" i="1" u="sng" dirty="0"/>
          </a:p>
          <a:p>
            <a:endParaRPr lang="fr-FR" sz="1200" i="1" u="sng" dirty="0"/>
          </a:p>
          <a:p>
            <a:endParaRPr lang="fr-FR" sz="1200" i="1" u="sng" dirty="0"/>
          </a:p>
          <a:p>
            <a:r>
              <a:rPr lang="fr-FR" sz="1200" i="1" u="sng" dirty="0"/>
              <a:t>Exemple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u="sng" dirty="0"/>
              <a:t>Si en septembre 2022,</a:t>
            </a:r>
            <a:r>
              <a:rPr lang="fr-FR" sz="1200" dirty="0"/>
              <a:t> </a:t>
            </a:r>
            <a:r>
              <a:rPr lang="fr-FR" sz="1200" b="1" dirty="0"/>
              <a:t>mon prix de l'énergie a été multiplié par 5 par rapport à la moyenne de l’année 2021</a:t>
            </a:r>
            <a:r>
              <a:rPr lang="fr-FR" sz="1200" dirty="0"/>
              <a:t>, l'aide réduira ma facture de 25%. Par exemple, si je paie un prix de 350 €/</a:t>
            </a:r>
            <a:r>
              <a:rPr lang="fr-FR" sz="1200" dirty="0" err="1"/>
              <a:t>MWh</a:t>
            </a:r>
            <a:r>
              <a:rPr lang="fr-FR" sz="1200" dirty="0"/>
              <a:t> avant aide, alors l'aide ramènera mon prix à 264 €/</a:t>
            </a:r>
            <a:r>
              <a:rPr lang="fr-FR" sz="1200" dirty="0" err="1"/>
              <a:t>MWh</a:t>
            </a:r>
            <a:r>
              <a:rPr lang="fr-FR" sz="1200" dirty="0"/>
              <a:t>, soit une aide de 86 € par </a:t>
            </a:r>
            <a:r>
              <a:rPr lang="fr-FR" sz="1200" dirty="0" err="1"/>
              <a:t>MWh</a:t>
            </a:r>
            <a:r>
              <a:rPr lang="fr-FR" sz="1200" dirty="0"/>
              <a:t>.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02344"/>
              </p:ext>
            </p:extLst>
          </p:nvPr>
        </p:nvGraphicFramePr>
        <p:xfrm>
          <a:off x="1619672" y="1563638"/>
          <a:ext cx="6095999" cy="177289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16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endParaRPr lang="fr-FR" sz="105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Multiplication du prix en septembre 2022</a:t>
                      </a:r>
                      <a:r>
                        <a:rPr lang="fr-FR" sz="1050" u="none" strike="noStrike" baseline="0" dirty="0">
                          <a:effectLst/>
                        </a:rPr>
                        <a:t> </a:t>
                      </a:r>
                      <a:r>
                        <a:rPr lang="fr-FR" sz="1050" u="none" strike="noStrike" dirty="0">
                          <a:effectLst/>
                        </a:rPr>
                        <a:t>par rapport à la</a:t>
                      </a:r>
                      <a:r>
                        <a:rPr lang="fr-FR" sz="1050" u="none" strike="noStrike" baseline="0" dirty="0">
                          <a:effectLst/>
                        </a:rPr>
                        <a:t> moyenne de l’</a:t>
                      </a:r>
                      <a:r>
                        <a:rPr lang="fr-FR" sz="1050" u="none" strike="noStrike" dirty="0">
                          <a:effectLst/>
                        </a:rPr>
                        <a:t>année 2021</a:t>
                      </a:r>
                    </a:p>
                    <a:p>
                      <a:pPr algn="ctr" fontAlgn="ctr"/>
                      <a:endParaRPr lang="fr-FR" sz="1050" b="0" u="none" strike="noStrike" dirty="0">
                        <a:effectLst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x1.75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x2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x3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x5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x10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fr-FR" sz="1050" u="none" strike="noStrike" kern="1200" dirty="0">
                        <a:effectLst/>
                      </a:endParaRPr>
                    </a:p>
                    <a:p>
                      <a:pPr algn="ctr" fontAlgn="b"/>
                      <a:r>
                        <a:rPr lang="fr-FR" sz="1050" u="none" strike="noStrike" kern="1200" dirty="0">
                          <a:effectLst/>
                        </a:rPr>
                        <a:t>Baisse de ma facture</a:t>
                      </a:r>
                      <a:r>
                        <a:rPr lang="fr-FR" sz="1050" u="none" strike="noStrike" kern="1200" baseline="0" dirty="0">
                          <a:effectLst/>
                        </a:rPr>
                        <a:t> de </a:t>
                      </a:r>
                      <a:r>
                        <a:rPr lang="fr-FR" sz="1050" u="none" strike="noStrike" kern="1200" dirty="0">
                          <a:effectLst/>
                        </a:rPr>
                        <a:t>septembre 2022 grâce à l’aide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/>
                        <a:t>(on suppose une consommation constante par rapport à 2021)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50" b="0" i="0" u="none" strike="noStrike" kern="1200" dirty="0">
                        <a:effectLst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5%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9%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18%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25%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dirty="0">
                          <a:effectLst/>
                        </a:rPr>
                        <a:t>30%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6" marR="6336" marT="633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79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200" dirty="0">
                <a:solidFill>
                  <a:schemeClr val="tx2"/>
                </a:solidFill>
              </a:rPr>
              <a:t>Renforcement du dispositif à partir des dépenses de septembre 2022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r>
              <a:rPr lang="fr-FR" sz="1200" u="sng" dirty="0"/>
              <a:t>Formule de calcul de l’aide :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/>
              <a:t>Montant d’aide = </a:t>
            </a:r>
            <a:r>
              <a:rPr lang="fr-FR" sz="1200" b="1" dirty="0">
                <a:solidFill>
                  <a:srgbClr val="FF0000"/>
                </a:solidFill>
              </a:rPr>
              <a:t>50 %</a:t>
            </a:r>
            <a:r>
              <a:rPr lang="fr-FR" sz="1200" b="1" dirty="0"/>
              <a:t> x Q x (P – </a:t>
            </a:r>
            <a:r>
              <a:rPr lang="fr-FR" sz="1200" b="1" dirty="0">
                <a:solidFill>
                  <a:srgbClr val="FF0000"/>
                </a:solidFill>
              </a:rPr>
              <a:t>1,5 x</a:t>
            </a:r>
            <a:r>
              <a:rPr lang="fr-FR" sz="1200" b="1" dirty="0"/>
              <a:t> </a:t>
            </a:r>
            <a:r>
              <a:rPr lang="fr-FR" sz="1200" b="1" dirty="0" err="1"/>
              <a:t>P_réf</a:t>
            </a:r>
            <a:r>
              <a:rPr lang="fr-FR" sz="1200" b="1" dirty="0"/>
              <a:t>)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/>
              <a:t>Le volume Q est </a:t>
            </a:r>
            <a:r>
              <a:rPr lang="fr-FR" sz="1200" u="sng" dirty="0"/>
              <a:t>plafonné à 70 % du volume consommé le même mois en 2021.</a:t>
            </a:r>
          </a:p>
          <a:p>
            <a:pPr algn="ctr"/>
            <a:endParaRPr lang="fr-FR" sz="1200" dirty="0"/>
          </a:p>
          <a:p>
            <a:pPr algn="ctr"/>
            <a:r>
              <a:rPr lang="fr-FR" sz="1200" i="1" dirty="0"/>
              <a:t>Exemple : si en septembre 2021 j’avais consommé 100 </a:t>
            </a:r>
            <a:r>
              <a:rPr lang="fr-FR" sz="1200" i="1" dirty="0" err="1"/>
              <a:t>MWh</a:t>
            </a:r>
            <a:r>
              <a:rPr lang="fr-FR" sz="1200" i="1" dirty="0"/>
              <a:t> de gaz, Q sera plafonné à 70 </a:t>
            </a:r>
            <a:r>
              <a:rPr lang="fr-FR" sz="1200" i="1" dirty="0" err="1"/>
              <a:t>MWh</a:t>
            </a:r>
            <a:r>
              <a:rPr lang="fr-FR" sz="1200" i="1" dirty="0"/>
              <a:t> dans la formule, même si j’ai consommé plus en septembre 2022.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19/12/2022</a:t>
            </a:r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5005" y="1620000"/>
            <a:ext cx="717989" cy="8417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95536" y="2715766"/>
            <a:ext cx="8388462" cy="1080120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1521"/>
      </p:ext>
    </p:extLst>
  </p:cSld>
  <p:clrMapOvr>
    <a:masterClrMapping/>
  </p:clrMapOvr>
</p:sld>
</file>

<file path=ppt/theme/theme1.xml><?xml version="1.0" encoding="utf-8"?>
<a:theme xmlns:a="http://schemas.openxmlformats.org/drawingml/2006/main" name="GOUVERNEMENT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gouvernement_marianne" id="{307D1C89-B296-4882-8ECC-2BD1C6821949}" vid="{B53EA17D-A77A-459E-979D-FA962BE90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ppt_gouvernement_arial</Template>
  <TotalTime>1289</TotalTime>
  <Words>1078</Words>
  <Application>Microsoft Office PowerPoint</Application>
  <PresentationFormat>Affichage à l'écran (16:9)</PresentationFormat>
  <Paragraphs>186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GOUVERNEMENT</vt:lpstr>
      <vt:lpstr>Présentation PowerPoint</vt:lpstr>
      <vt:lpstr>Amortisseur électricité en 2023</vt:lpstr>
      <vt:lpstr>Amortisseur électricité en 2023</vt:lpstr>
      <vt:lpstr>Amortisseur électricité en 2023</vt:lpstr>
      <vt:lpstr>Aide Gaz/Electricité : Rappel du contexte</vt:lpstr>
      <vt:lpstr>Aide Gaz/Electricité : Rappel du contexte</vt:lpstr>
      <vt:lpstr>Renforcement du dispositif à partir des dépenses de septembre 2022</vt:lpstr>
      <vt:lpstr>Concrètement quelle aide gaz/électricité peut-on attendre ? </vt:lpstr>
      <vt:lpstr>Renforcement du dispositif à partir des dépenses de septembre 2022</vt:lpstr>
      <vt:lpstr>Récapitulatif des aides gaz/électricité sur impots.gouv.fr</vt:lpstr>
      <vt:lpstr>Le simulateur du site impots.gouv.fr</vt:lpstr>
      <vt:lpstr>Le simulateur du site impots.gouv.fr</vt:lpstr>
      <vt:lpstr>Amortisseur électricité en 2023</vt:lpstr>
      <vt:lpstr>Exemple d’entreprise bénéficiant de l’aide guichet et de l’amortisseur électricité</vt:lpstr>
    </vt:vector>
  </TitlesOfParts>
  <Manager>Client</Manager>
  <Company>Secrétariat Général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GARZARO Laura</dc:creator>
  <cp:lastModifiedBy>User</cp:lastModifiedBy>
  <cp:revision>146</cp:revision>
  <dcterms:created xsi:type="dcterms:W3CDTF">2020-03-06T09:47:41Z</dcterms:created>
  <dcterms:modified xsi:type="dcterms:W3CDTF">2022-12-20T10:58:09Z</dcterms:modified>
</cp:coreProperties>
</file>